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91" r:id="rId3"/>
    <p:sldId id="290" r:id="rId4"/>
    <p:sldId id="292" r:id="rId5"/>
    <p:sldId id="349" r:id="rId6"/>
    <p:sldId id="293" r:id="rId7"/>
    <p:sldId id="262" r:id="rId8"/>
    <p:sldId id="350" r:id="rId9"/>
    <p:sldId id="282" r:id="rId10"/>
    <p:sldId id="329" r:id="rId11"/>
    <p:sldId id="328" r:id="rId12"/>
    <p:sldId id="296" r:id="rId13"/>
    <p:sldId id="297" r:id="rId14"/>
    <p:sldId id="340" r:id="rId15"/>
    <p:sldId id="341" r:id="rId16"/>
    <p:sldId id="342" r:id="rId17"/>
    <p:sldId id="298" r:id="rId18"/>
    <p:sldId id="272" r:id="rId19"/>
    <p:sldId id="276" r:id="rId20"/>
    <p:sldId id="351" r:id="rId21"/>
    <p:sldId id="353" r:id="rId22"/>
    <p:sldId id="352" r:id="rId23"/>
    <p:sldId id="299" r:id="rId24"/>
    <p:sldId id="300" r:id="rId25"/>
    <p:sldId id="304" r:id="rId26"/>
    <p:sldId id="273" r:id="rId27"/>
    <p:sldId id="303" r:id="rId28"/>
    <p:sldId id="288" r:id="rId29"/>
    <p:sldId id="301" r:id="rId30"/>
    <p:sldId id="339" r:id="rId31"/>
    <p:sldId id="330" r:id="rId32"/>
    <p:sldId id="279" r:id="rId33"/>
    <p:sldId id="334" r:id="rId34"/>
    <p:sldId id="335" r:id="rId35"/>
    <p:sldId id="336" r:id="rId36"/>
    <p:sldId id="337" r:id="rId37"/>
    <p:sldId id="333" r:id="rId38"/>
    <p:sldId id="338" r:id="rId39"/>
    <p:sldId id="263" r:id="rId40"/>
    <p:sldId id="284" r:id="rId41"/>
    <p:sldId id="285" r:id="rId42"/>
    <p:sldId id="294" r:id="rId43"/>
    <p:sldId id="260" r:id="rId44"/>
    <p:sldId id="264" r:id="rId45"/>
    <p:sldId id="265" r:id="rId46"/>
    <p:sldId id="266" r:id="rId47"/>
    <p:sldId id="267" r:id="rId48"/>
    <p:sldId id="268" r:id="rId49"/>
    <p:sldId id="283" r:id="rId50"/>
    <p:sldId id="343" r:id="rId51"/>
    <p:sldId id="344" r:id="rId52"/>
    <p:sldId id="345" r:id="rId53"/>
    <p:sldId id="346" r:id="rId54"/>
    <p:sldId id="347" r:id="rId55"/>
    <p:sldId id="348" r:id="rId56"/>
    <p:sldId id="269" r:id="rId57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91002"/>
  </p:normalViewPr>
  <p:slideViewPr>
    <p:cSldViewPr>
      <p:cViewPr varScale="1">
        <p:scale>
          <a:sx n="127" d="100"/>
          <a:sy n="127" d="100"/>
        </p:scale>
        <p:origin x="304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763588"/>
            <a:ext cx="50244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31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1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The Emergence of Symbolic Cognition from Sensory-Motor Dynamics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</p:txBody>
      </p:sp>
    </p:spTree>
    <p:extLst>
      <p:ext uri="{BB962C8B-B14F-4D97-AF65-F5344CB8AC3E}">
        <p14:creationId xmlns:p14="http://schemas.microsoft.com/office/powerpoint/2010/main" val="288518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Functions of Deep/</a:t>
            </a:r>
            <a:r>
              <a:rPr lang="en-US" dirty="0" err="1" smtClean="0"/>
              <a:t>Thal</a:t>
            </a:r>
            <a:r>
              <a:rPr lang="en-US" dirty="0" smtClean="0"/>
              <a:t>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Attentional dynamics</a:t>
            </a:r>
          </a:p>
          <a:p>
            <a:pPr lvl="1"/>
            <a:r>
              <a:rPr lang="en-US" dirty="0" smtClean="0"/>
              <a:t>Deep layers particularly important for top-down</a:t>
            </a:r>
          </a:p>
          <a:p>
            <a:pPr lvl="1"/>
            <a:r>
              <a:rPr lang="en-US" dirty="0" smtClean="0"/>
              <a:t>Multiplicative, normalization dynamics</a:t>
            </a:r>
          </a:p>
          <a:p>
            <a:endParaRPr lang="en-US" dirty="0"/>
          </a:p>
          <a:p>
            <a:r>
              <a:rPr lang="en-US" b="1" dirty="0" smtClean="0"/>
              <a:t>Predictive learning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Context from t-1 to predict at time t (SRN)</a:t>
            </a:r>
          </a:p>
          <a:p>
            <a:pPr lvl="1"/>
            <a:r>
              <a:rPr lang="en-US" dirty="0" smtClean="0"/>
              <a:t>Time updates every 100 </a:t>
            </a:r>
            <a:r>
              <a:rPr lang="en-US" dirty="0" err="1" smtClean="0"/>
              <a:t>msec</a:t>
            </a:r>
            <a:r>
              <a:rPr lang="en-US" dirty="0" smtClean="0"/>
              <a:t> (10 Hz, alpha)</a:t>
            </a:r>
            <a:endParaRPr lang="en-US" dirty="0"/>
          </a:p>
          <a:p>
            <a:pPr lvl="1"/>
            <a:r>
              <a:rPr lang="en-US" dirty="0" smtClean="0"/>
              <a:t>Thalamic relay cells (TRC) are substrate for local auto-encoder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Dominates Feedback</a:t>
            </a:r>
            <a:endParaRPr lang="en-US" dirty="0"/>
          </a:p>
        </p:txBody>
      </p:sp>
      <p:pic>
        <p:nvPicPr>
          <p:cNvPr id="4" name="Content Placeholder 3" descr="Screen Shot 2015-06-04 at 5.40.10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>
          <a:xfrm>
            <a:off x="466725" y="1647825"/>
            <a:ext cx="9067799" cy="3397783"/>
          </a:xfrm>
        </p:spPr>
      </p:pic>
      <p:sp>
        <p:nvSpPr>
          <p:cNvPr id="5" name="TextBox 4"/>
          <p:cNvSpPr txBox="1"/>
          <p:nvPr/>
        </p:nvSpPr>
        <p:spPr>
          <a:xfrm>
            <a:off x="390525" y="5534025"/>
            <a:ext cx="9144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Feedback projections, especially those further up the hierarchy, are predominantly from deep layers – deep is particularly important for top-down attentional processing..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477125" y="5000625"/>
            <a:ext cx="2083623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Markov et al,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6303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Attentional Dynamics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951" y="1563688"/>
            <a:ext cx="457634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190625"/>
            <a:ext cx="8154689" cy="4495799"/>
          </a:xfrm>
        </p:spPr>
      </p:pic>
      <p:sp>
        <p:nvSpPr>
          <p:cNvPr id="5" name="TextBox 4"/>
          <p:cNvSpPr txBox="1"/>
          <p:nvPr/>
        </p:nvSpPr>
        <p:spPr>
          <a:xfrm>
            <a:off x="771525" y="5838825"/>
            <a:ext cx="8731256" cy="1378043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Predictive learning creates nearly infinite supply of challenging learning problems: can learn a </a:t>
            </a:r>
            <a:r>
              <a:rPr lang="en-US" sz="2200" i="1" dirty="0"/>
              <a:t>lot</a:t>
            </a:r>
            <a:r>
              <a:rPr lang="en-US" sz="2200" dirty="0"/>
              <a:t> about physics and visual structure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Widely exploited idea: Helmholtz, Elman, Hawkins…</a:t>
            </a:r>
          </a:p>
          <a:p>
            <a:pPr marL="377665" indent="-377665">
              <a:buSzPct val="100000"/>
              <a:buFontTx/>
              <a:buChar char="•"/>
            </a:pPr>
            <a:r>
              <a:rPr lang="en-US" sz="2200" dirty="0"/>
              <a:t>Requires encoding of prior context for future </a:t>
            </a:r>
            <a:r>
              <a:rPr lang="en-US" sz="2200" dirty="0" smtClean="0"/>
              <a:t>prediction (SRN)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848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Alpha: 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Alpha </a:t>
            </a:r>
            <a:r>
              <a:rPr lang="en-US" sz="2000" dirty="0" err="1"/>
              <a:t>freq</a:t>
            </a:r>
            <a:r>
              <a:rPr lang="en-US" sz="2000" dirty="0"/>
              <a:t> dominant in deep layers (e.g., Buffalo et al, 2011).</a:t>
            </a:r>
          </a:p>
          <a:p>
            <a:r>
              <a:rPr lang="en-US" sz="2000" dirty="0"/>
              <a:t>Sustained auditory tones discretized into alpha “packets” </a:t>
            </a:r>
            <a:r>
              <a:rPr lang="en-US" sz="1800" dirty="0"/>
              <a:t>(</a:t>
            </a:r>
            <a:r>
              <a:rPr lang="en-US" sz="1800" dirty="0" err="1"/>
              <a:t>Luczak</a:t>
            </a:r>
            <a:r>
              <a:rPr lang="en-US" sz="1800" dirty="0"/>
              <a:t> et al, 2013)</a:t>
            </a:r>
          </a:p>
          <a:p>
            <a:r>
              <a:rPr lang="en-US" sz="2000" dirty="0"/>
              <a:t>Many indications of discretization in perception (Van </a:t>
            </a:r>
            <a:r>
              <a:rPr lang="en-US" sz="2000" dirty="0" err="1"/>
              <a:t>Rullen</a:t>
            </a:r>
            <a:r>
              <a:rPr lang="en-US" sz="2000" dirty="0"/>
              <a:t> &amp; Koch, 2003)</a:t>
            </a:r>
          </a:p>
          <a:p>
            <a:r>
              <a:rPr lang="en-US" sz="2000" dirty="0"/>
              <a:t>Predictive coding during saccades</a:t>
            </a:r>
          </a:p>
          <a:p>
            <a:endParaRPr lang="en-US" sz="2000" dirty="0"/>
          </a:p>
          <a:p>
            <a:pPr marL="107916" indent="0">
              <a:buNone/>
            </a:pPr>
            <a:r>
              <a:rPr lang="en-US" sz="2000" dirty="0"/>
              <a:t>Deep5b alpha bursting to a continuous auditory tone (</a:t>
            </a:r>
            <a:r>
              <a:rPr lang="en-US" sz="2000" dirty="0" err="1"/>
              <a:t>Luczak</a:t>
            </a:r>
            <a:r>
              <a:rPr lang="en-US" sz="2000" dirty="0"/>
              <a:t> et al, 2013):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" y="4543425"/>
            <a:ext cx="9228158" cy="23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9067799" cy="5211759"/>
          </a:xfrm>
        </p:spPr>
        <p:txBody>
          <a:bodyPr/>
          <a:lstStyle/>
          <a:p>
            <a:r>
              <a:rPr lang="en-US" dirty="0" smtClean="0"/>
              <a:t>Why does higher-order thalamus have a few strong driver inputs, and far more weaker ones?</a:t>
            </a:r>
          </a:p>
          <a:p>
            <a:r>
              <a:rPr lang="en-US" dirty="0" smtClean="0"/>
              <a:t>Why are these drivers non-plastic? </a:t>
            </a:r>
            <a:r>
              <a:rPr lang="en-US" dirty="0"/>
              <a:t> </a:t>
            </a:r>
            <a:r>
              <a:rPr lang="en-US" dirty="0" smtClean="0"/>
              <a:t>How can cortex learn if thalamus does not?</a:t>
            </a:r>
          </a:p>
          <a:p>
            <a:pPr lvl="1"/>
            <a:r>
              <a:rPr lang="en-US" dirty="0" smtClean="0"/>
              <a:t>TRC as auto-encoder: FF drivers provide “plus phase” training signal, as fixed </a:t>
            </a:r>
            <a:r>
              <a:rPr lang="en-US" dirty="0" err="1" smtClean="0"/>
              <a:t>xform</a:t>
            </a:r>
            <a:r>
              <a:rPr lang="en-US" dirty="0" smtClean="0"/>
              <a:t> of input layer</a:t>
            </a:r>
          </a:p>
          <a:p>
            <a:r>
              <a:rPr lang="en-US" dirty="0" smtClean="0"/>
              <a:t>What </a:t>
            </a:r>
            <a:r>
              <a:rPr lang="en-US" dirty="0"/>
              <a:t>is function of the alpha rhythm (10Hz</a:t>
            </a:r>
            <a:r>
              <a:rPr lang="en-US" dirty="0" smtClean="0"/>
              <a:t>), which predominates in deep layers and thalamus?</a:t>
            </a:r>
          </a:p>
          <a:p>
            <a:pPr lvl="1"/>
            <a:r>
              <a:rPr lang="en-US" dirty="0" smtClean="0"/>
              <a:t>EM outer loop, defines minus-plus learning frame</a:t>
            </a:r>
            <a:endParaRPr lang="en-US" dirty="0"/>
          </a:p>
          <a:p>
            <a:pPr marL="10791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4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of Cortex via Predictive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Elman et al: “Rethinking Innateness” </a:t>
            </a:r>
            <a:r>
              <a:rPr lang="mr-IN" dirty="0" smtClean="0"/>
              <a:t>–</a:t>
            </a:r>
            <a:r>
              <a:rPr lang="en-US" dirty="0" smtClean="0"/>
              <a:t> predictive learning via Elman networks</a:t>
            </a:r>
          </a:p>
          <a:p>
            <a:endParaRPr lang="en-US" dirty="0"/>
          </a:p>
          <a:p>
            <a:r>
              <a:rPr lang="en-US" dirty="0" smtClean="0"/>
              <a:t>New idea: To accurately predict the visual world, high-level abstract representations are needed </a:t>
            </a:r>
            <a:r>
              <a:rPr lang="en-US" b="1" dirty="0" smtClean="0"/>
              <a:t>from the start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45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Top-down “What” reps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28" y="1812971"/>
            <a:ext cx="4872019" cy="490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Accurate prediction of visual world requires top-down input of high-level eye &amp; object location and motion information</a:t>
            </a:r>
          </a:p>
          <a:p>
            <a:pPr lvl="1"/>
            <a:r>
              <a:rPr lang="en-US" dirty="0" smtClean="0"/>
              <a:t>Visual angle is too large for low-level areas to compute</a:t>
            </a:r>
          </a:p>
          <a:p>
            <a:pPr lvl="1"/>
            <a:r>
              <a:rPr lang="en-US" dirty="0" smtClean="0"/>
              <a:t>Short-cut connections V1 -&gt; LIP exist!</a:t>
            </a:r>
          </a:p>
          <a:p>
            <a:r>
              <a:rPr lang="en-US" dirty="0" smtClean="0"/>
              <a:t>With spatial location information in place, can learn abstract “what” pathway</a:t>
            </a:r>
          </a:p>
          <a:p>
            <a:pPr lvl="1"/>
            <a:r>
              <a:rPr lang="en-US" b="1" dirty="0" smtClean="0"/>
              <a:t>Both together are essential for good prediction!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43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attentional dynamics can pick out figure object against background – motion and binocular depth cues provide figure signal.</a:t>
            </a:r>
          </a:p>
          <a:p>
            <a:r>
              <a:rPr lang="en-US" dirty="0" smtClean="0"/>
              <a:t>TRC predictive auto-encoder on V2, V3 produces some learning benefits.</a:t>
            </a:r>
          </a:p>
          <a:p>
            <a:r>
              <a:rPr lang="en-US" dirty="0" smtClean="0"/>
              <a:t>Multimodal Mutual Learning: Auditory and visual pathways train each-other to recognize and name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3D Virtual Reality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343025"/>
            <a:ext cx="6562434" cy="4989513"/>
          </a:xfrm>
        </p:spPr>
      </p:pic>
      <p:pic>
        <p:nvPicPr>
          <p:cNvPr id="5" name="Picture 4" descr="Screen Shot 2015-06-10 at 11.18.3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25" y="5000625"/>
            <a:ext cx="364135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Very Preliminary Results..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1725" y="1419225"/>
            <a:ext cx="5275256" cy="4989513"/>
          </a:xfrm>
        </p:spPr>
      </p:pic>
      <p:sp>
        <p:nvSpPr>
          <p:cNvPr id="5" name="TextBox 4"/>
          <p:cNvSpPr txBox="1"/>
          <p:nvPr/>
        </p:nvSpPr>
        <p:spPr>
          <a:xfrm>
            <a:off x="619125" y="6677025"/>
            <a:ext cx="89154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50 objects against complex backgrounds..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27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Auto-Encoding Supports Figure-Ground Segregation</a:t>
            </a:r>
            <a:endParaRPr lang="en-US" dirty="0"/>
          </a:p>
        </p:txBody>
      </p:sp>
      <p:pic>
        <p:nvPicPr>
          <p:cNvPr id="4" name="Content Placeholder 3" descr="fig_objrec_ti_fffb_batch_results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47" r="-489"/>
          <a:stretch/>
        </p:blipFill>
        <p:spPr>
          <a:xfrm>
            <a:off x="771528" y="1876427"/>
            <a:ext cx="4410239" cy="4989513"/>
          </a:xfrm>
        </p:spPr>
      </p:pic>
      <p:sp>
        <p:nvSpPr>
          <p:cNvPr id="5" name="TextBox 4"/>
          <p:cNvSpPr txBox="1"/>
          <p:nvPr/>
        </p:nvSpPr>
        <p:spPr>
          <a:xfrm>
            <a:off x="5267325" y="2714625"/>
            <a:ext cx="4343400" cy="2526202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 err="1"/>
              <a:t>Bg</a:t>
            </a:r>
            <a:r>
              <a:rPr lang="en-US" sz="2400" dirty="0"/>
              <a:t> = backgrounds present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Bg</a:t>
            </a:r>
            <a:r>
              <a:rPr lang="en-US" sz="2400" dirty="0"/>
              <a:t> = Not</a:t>
            </a:r>
          </a:p>
          <a:p>
            <a:endParaRPr lang="en-US" sz="2400" dirty="0"/>
          </a:p>
          <a:p>
            <a:r>
              <a:rPr lang="en-US" sz="2400" dirty="0"/>
              <a:t>Differential advantage for backgrounds present case</a:t>
            </a:r>
          </a:p>
          <a:p>
            <a:r>
              <a:rPr lang="en-US" sz="2400" dirty="0" smtClean="0"/>
              <a:t>of TI = Temporal Integration = predictive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7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smtClean="0"/>
              <a:t>Full Brain Interactions: OFC, FEF..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5" y="1213738"/>
            <a:ext cx="6781799" cy="6168600"/>
          </a:xfrm>
        </p:spPr>
      </p:pic>
    </p:spTree>
    <p:extLst>
      <p:ext uri="{BB962C8B-B14F-4D97-AF65-F5344CB8AC3E}">
        <p14:creationId xmlns:p14="http://schemas.microsoft.com/office/powerpoint/2010/main" val="23596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Recurrent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Computationally much slower than feedforward</a:t>
            </a:r>
          </a:p>
          <a:p>
            <a:pPr lvl="1"/>
            <a:r>
              <a:rPr lang="en-US" dirty="0" smtClean="0"/>
              <a:t>~100 cycles per input image, ~4x connections      </a:t>
            </a:r>
            <a:r>
              <a:rPr lang="en-US" sz="2400" dirty="0" smtClean="0"/>
              <a:t>(2x directions, superficial and deep)</a:t>
            </a:r>
          </a:p>
          <a:p>
            <a:pPr lvl="1"/>
            <a:r>
              <a:rPr lang="en-US" dirty="0" smtClean="0"/>
              <a:t>Not applicable to </a:t>
            </a:r>
            <a:r>
              <a:rPr lang="en-US" dirty="0" err="1" smtClean="0"/>
              <a:t>ImageNet</a:t>
            </a:r>
            <a:r>
              <a:rPr lang="en-US" dirty="0" smtClean="0"/>
              <a:t> scale at this point</a:t>
            </a:r>
          </a:p>
          <a:p>
            <a:pPr lvl="1"/>
            <a:r>
              <a:rPr lang="en-US" dirty="0" smtClean="0"/>
              <a:t>Could really use fast specialized hardware!            (“if I only had a brain…”)</a:t>
            </a:r>
          </a:p>
          <a:p>
            <a:pPr lvl="1"/>
            <a:r>
              <a:rPr lang="en-US" dirty="0" smtClean="0"/>
              <a:t>But algorithms are under rapid development.. </a:t>
            </a:r>
          </a:p>
          <a:p>
            <a:pPr marL="576084" lvl="1" indent="0">
              <a:buNone/>
            </a:pPr>
            <a:endParaRPr lang="en-US" dirty="0" smtClean="0"/>
          </a:p>
          <a:p>
            <a:r>
              <a:rPr lang="en-US" dirty="0" smtClean="0"/>
              <a:t>Much more complex dynamics: learning problem is much more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6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60400"/>
          </a:xfrm>
        </p:spPr>
        <p:txBody>
          <a:bodyPr/>
          <a:lstStyle/>
          <a:p>
            <a:r>
              <a:rPr lang="en-US" dirty="0" smtClean="0"/>
              <a:t>Summary: Two Networks in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190625"/>
            <a:ext cx="9067799" cy="5791199"/>
          </a:xfrm>
        </p:spPr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Recurrent dynamics / consciousness supports goal-driven top-down interaction with bottom-up: </a:t>
            </a:r>
          </a:p>
          <a:p>
            <a:r>
              <a:rPr lang="en-US" sz="2800" dirty="0" smtClean="0"/>
              <a:t>Superficial cortical layers:</a:t>
            </a:r>
          </a:p>
          <a:p>
            <a:pPr lvl="1"/>
            <a:r>
              <a:rPr lang="en-US" sz="2400" dirty="0" smtClean="0"/>
              <a:t>Hopfield / Boltzmann constraint satisfaction</a:t>
            </a:r>
          </a:p>
          <a:p>
            <a:r>
              <a:rPr lang="en-US" sz="2800" dirty="0" smtClean="0"/>
              <a:t>Deep cortical layers &amp; thalamus:</a:t>
            </a:r>
          </a:p>
          <a:p>
            <a:pPr lvl="1"/>
            <a:r>
              <a:rPr lang="en-US" sz="2400" b="1" dirty="0"/>
              <a:t>Attentional dynamics</a:t>
            </a:r>
          </a:p>
          <a:p>
            <a:pPr lvl="2"/>
            <a:r>
              <a:rPr lang="en-US" sz="2000" dirty="0"/>
              <a:t>Deep layers particularly important for top-down</a:t>
            </a:r>
          </a:p>
          <a:p>
            <a:pPr lvl="2"/>
            <a:r>
              <a:rPr lang="en-US" sz="2000" dirty="0"/>
              <a:t>Multiplicative, normalization </a:t>
            </a:r>
            <a:r>
              <a:rPr lang="en-US" sz="2000" dirty="0" smtClean="0"/>
              <a:t>dynamics</a:t>
            </a:r>
            <a:endParaRPr lang="en-US" dirty="0"/>
          </a:p>
          <a:p>
            <a:pPr lvl="1"/>
            <a:r>
              <a:rPr lang="en-US" sz="2400" b="1" dirty="0"/>
              <a:t>Predictive learning</a:t>
            </a:r>
            <a:r>
              <a:rPr lang="en-US" sz="2400" dirty="0"/>
              <a:t> </a:t>
            </a:r>
          </a:p>
          <a:p>
            <a:pPr lvl="2"/>
            <a:r>
              <a:rPr lang="en-US" sz="2000" dirty="0"/>
              <a:t>Context from t-1 to predict at time t (SRN)</a:t>
            </a:r>
          </a:p>
          <a:p>
            <a:pPr lvl="2"/>
            <a:r>
              <a:rPr lang="en-US" sz="2000" dirty="0"/>
              <a:t>Time updates every 100 </a:t>
            </a:r>
            <a:r>
              <a:rPr lang="en-US" sz="2000" dirty="0" err="1"/>
              <a:t>msec</a:t>
            </a:r>
            <a:r>
              <a:rPr lang="en-US" sz="2000" dirty="0"/>
              <a:t> (10 Hz, alpha)</a:t>
            </a:r>
          </a:p>
          <a:p>
            <a:pPr lvl="2"/>
            <a:r>
              <a:rPr lang="en-US" sz="2000" dirty="0"/>
              <a:t>Thalamic relay cells (TRC) </a:t>
            </a:r>
            <a:r>
              <a:rPr lang="en-US" sz="2000" dirty="0" smtClean="0"/>
              <a:t>substrate </a:t>
            </a:r>
            <a:r>
              <a:rPr lang="en-US" sz="2000" dirty="0"/>
              <a:t>for local auto-encoder </a:t>
            </a:r>
            <a:r>
              <a:rPr lang="en-US" sz="2000" dirty="0" smtClean="0"/>
              <a:t>learning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21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Higher-level cognition emerges from sensory-motor attentional dynamics</a:t>
            </a:r>
          </a:p>
          <a:p>
            <a:r>
              <a:rPr lang="en-US" dirty="0" smtClean="0"/>
              <a:t>Binding multiple elements of a visual scene, understanding their relationship is foundation of many cognitive abilities: language, analogy, Raven’s task</a:t>
            </a:r>
            <a:r>
              <a:rPr lang="en-US" smtClean="0"/>
              <a:t>, etc..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3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err="1"/>
              <a:t>Tren</a:t>
            </a:r>
            <a:r>
              <a:rPr lang="en-US" sz="2200" dirty="0"/>
              <a:t> Huang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Dave </a:t>
            </a:r>
            <a:r>
              <a:rPr lang="en-US" sz="2200" dirty="0" err="1"/>
              <a:t>Jilk</a:t>
            </a:r>
            <a:r>
              <a:rPr lang="en-US" sz="2200" dirty="0"/>
              <a:t> (</a:t>
            </a:r>
            <a:r>
              <a:rPr lang="en-US" sz="2200" dirty="0" err="1"/>
              <a:t>eCortex</a:t>
            </a:r>
            <a:r>
              <a:rPr lang="en-US" sz="2200" dirty="0"/>
              <a:t>)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Nick </a:t>
            </a:r>
            <a:r>
              <a:rPr lang="en-US" sz="2200" dirty="0" err="1"/>
              <a:t>Ketz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Trent </a:t>
            </a:r>
            <a:r>
              <a:rPr lang="en-US" sz="2200" dirty="0" err="1"/>
              <a:t>Kriete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</a:t>
            </a:r>
            <a:r>
              <a:rPr lang="en-US" sz="2200" dirty="0" smtClean="0"/>
              <a:t>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Scott Mackie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Brian Mingus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Wolfgang Pauli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Sergio </a:t>
            </a:r>
            <a:r>
              <a:rPr lang="en-US" sz="2200" dirty="0" err="1"/>
              <a:t>Verduzco</a:t>
            </a:r>
            <a:r>
              <a:rPr lang="en-US" sz="2200" dirty="0"/>
              <a:t>-Flores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1815286"/>
            <a:ext cx="4286448" cy="451039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6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6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ARL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RCTA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Causal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(</a:t>
            </a:r>
            <a:r>
              <a:rPr lang="en-US" dirty="0"/>
              <a:t>T</a:t>
            </a:r>
            <a:r>
              <a:rPr lang="en-US" dirty="0" smtClean="0"/>
              <a:t>emporal </a:t>
            </a:r>
            <a:r>
              <a:rPr lang="en-US" dirty="0"/>
              <a:t>I</a:t>
            </a:r>
            <a:r>
              <a:rPr lang="en-US" dirty="0" smtClean="0"/>
              <a:t>ntegration) neural network learns by predicting what happens next</a:t>
            </a:r>
          </a:p>
          <a:p>
            <a:r>
              <a:rPr lang="en-US" dirty="0" smtClean="0"/>
              <a:t>Learns de novo causal logic from multi-agent causal events unfolding over time.</a:t>
            </a:r>
          </a:p>
          <a:p>
            <a:r>
              <a:rPr lang="en-US" dirty="0" smtClean="0"/>
              <a:t>Can generalize this learned structure to novel entities, </a:t>
            </a:r>
            <a:r>
              <a:rPr lang="en-US" i="1" dirty="0" smtClean="0"/>
              <a:t>based on how they behave</a:t>
            </a:r>
          </a:p>
          <a:p>
            <a:r>
              <a:rPr lang="en-US" dirty="0" smtClean="0"/>
              <a:t>Fits human data in range of causal inference tasks (“</a:t>
            </a:r>
            <a:r>
              <a:rPr lang="en-US" dirty="0" err="1" smtClean="0"/>
              <a:t>blicket</a:t>
            </a:r>
            <a:r>
              <a:rPr lang="en-US" dirty="0" smtClean="0"/>
              <a:t>” paradigm): backwards blocking, screening off, conjunctive, disjunctive, noisy..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55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470" y="1770069"/>
            <a:ext cx="6435336" cy="4989513"/>
          </a:xfrm>
        </p:spPr>
      </p:pic>
    </p:spTree>
    <p:extLst>
      <p:ext uri="{BB962C8B-B14F-4D97-AF65-F5344CB8AC3E}">
        <p14:creationId xmlns:p14="http://schemas.microsoft.com/office/powerpoint/2010/main" val="1090646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Blicket</a:t>
            </a:r>
            <a:r>
              <a:rPr lang="en-US" dirty="0" smtClean="0"/>
              <a:t> Detector</a:t>
            </a:r>
            <a:endParaRPr lang="en-US" dirty="0"/>
          </a:p>
        </p:txBody>
      </p:sp>
      <p:pic>
        <p:nvPicPr>
          <p:cNvPr id="4" name="Content Placeholder 3" descr="fig_blicket_task_bblock_soff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6" r="-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15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Results</a:t>
            </a:r>
            <a:endParaRPr lang="en-US" dirty="0"/>
          </a:p>
        </p:txBody>
      </p:sp>
      <p:pic>
        <p:nvPicPr>
          <p:cNvPr id="4" name="Content Placeholder 3" descr="fig_blicket_stg04_bblock_soff_intact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07" b="-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4160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in Random Sequences</a:t>
            </a:r>
            <a:br>
              <a:rPr lang="en-US" dirty="0" smtClean="0"/>
            </a:br>
            <a:r>
              <a:rPr lang="en-US" sz="3400" dirty="0"/>
              <a:t>(Sun et al, 2015, PNAS)</a:t>
            </a:r>
          </a:p>
        </p:txBody>
      </p:sp>
      <p:pic>
        <p:nvPicPr>
          <p:cNvPr id="5" name="Content Placeholder 4" descr="Screen Shot 2015-06-14 at 9.42.17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3004"/>
          <a:stretch>
            <a:fillRect/>
          </a:stretch>
        </p:blipFill>
        <p:spPr>
          <a:xfrm>
            <a:off x="1511617" y="1764666"/>
            <a:ext cx="7138194" cy="39282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872" y="5630122"/>
            <a:ext cx="8565833" cy="885685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err="1" smtClean="0"/>
              <a:t>LeabraTI</a:t>
            </a:r>
            <a:r>
              <a:rPr lang="en-US" dirty="0" smtClean="0"/>
              <a:t> model applied to random coin flips, develops bias in favor of alternations: origin of gambler’s fallacy?  Rationally: based on differential higher-order statistics of repeating vs. alternating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17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Emergent Structured Bindings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3" y="1764665"/>
            <a:ext cx="4554973" cy="36133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54E87-4224-4E4D-A48A-64E11DE510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 descr="fig_grid_cortex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26" y="1764665"/>
            <a:ext cx="4731862" cy="3925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09" y="5798186"/>
            <a:ext cx="8313896" cy="1146064"/>
          </a:xfrm>
          <a:prstGeom prst="rect">
            <a:avLst/>
          </a:prstGeom>
          <a:noFill/>
        </p:spPr>
        <p:txBody>
          <a:bodyPr wrap="square" lIns="100794" tIns="50397" rIns="100794" bIns="50397" rtlCol="0">
            <a:spAutoFit/>
          </a:bodyPr>
          <a:lstStyle/>
          <a:p>
            <a:r>
              <a:rPr lang="en-US" dirty="0" smtClean="0"/>
              <a:t>Slot-based role-filler binding emerges through </a:t>
            </a:r>
            <a:r>
              <a:rPr lang="en-US" dirty="0" err="1" smtClean="0"/>
              <a:t>DeepLeabra</a:t>
            </a:r>
            <a:r>
              <a:rPr lang="en-US" dirty="0" smtClean="0"/>
              <a:t> attentional and local auto-encoder dynamics, in basic structured information encoding and retrieval task.  Learned version of </a:t>
            </a:r>
            <a:r>
              <a:rPr lang="en-US" dirty="0" err="1" smtClean="0"/>
              <a:t>Taatgen’s</a:t>
            </a:r>
            <a:r>
              <a:rPr lang="en-US" dirty="0" smtClean="0"/>
              <a:t> “generic chunk” information routing ACT-R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03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/>
              <a:t>(e.g., 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97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and Consciousness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Recurrent dynamics / consciousness supports goal-driven top-down interaction with bottom-up visual </a:t>
            </a:r>
            <a:r>
              <a:rPr lang="en-US" dirty="0" smtClean="0"/>
              <a:t>processing</a:t>
            </a:r>
            <a:r>
              <a:rPr lang="en-US" dirty="0" smtClean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Goal: Capture this process in a computational model, based on biological details of the cortex (and thalamus) to better understand exactly what is going on..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00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Robust to Partial Occlusion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5" y="1952625"/>
            <a:ext cx="4114959" cy="2073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238625"/>
            <a:ext cx="9001132" cy="2667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7"/>
          <a:stretch/>
        </p:blipFill>
        <p:spPr>
          <a:xfrm>
            <a:off x="4962525" y="1952625"/>
            <a:ext cx="4312685" cy="2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9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Data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Wyatte</a:t>
            </a:r>
            <a:r>
              <a:rPr lang="en-US" sz="2800" dirty="0" smtClean="0"/>
              <a:t> et al, 2012)</a:t>
            </a:r>
            <a:endParaRPr lang="en-US" sz="2800" dirty="0"/>
          </a:p>
        </p:txBody>
      </p:sp>
      <p:pic>
        <p:nvPicPr>
          <p:cNvPr id="5" name="Content Placeholder 4" descr="fig_results_subplot.pdf"/>
          <p:cNvPicPr>
            <a:picLocks noGrp="1" noChangeAspect="1"/>
          </p:cNvPicPr>
          <p:nvPr>
            <p:ph sz="quarter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541" b="-20541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 bwMode="auto">
          <a:xfrm>
            <a:off x="3695066" y="3025140"/>
            <a:ext cx="1311962" cy="30251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739" tIns="50372" rIns="100739" bIns="50372" numCol="1" rtlCol="0" anchor="t" anchorCtr="0" compatLnSpc="1">
            <a:prstTxWarp prst="textNoShape">
              <a:avLst/>
            </a:prstTxWarp>
          </a:bodyPr>
          <a:lstStyle/>
          <a:p>
            <a:pPr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</a:pPr>
            <a:endParaRPr lang="en-US"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64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6" y="1495426"/>
            <a:ext cx="3733799" cy="359644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619125" y="5305425"/>
            <a:ext cx="8915400" cy="906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Attractor nets don’t pull out individual elements from complex scenes, or rapidly shift (instead, get “stuck”)</a:t>
            </a:r>
          </a:p>
        </p:txBody>
      </p:sp>
    </p:spTree>
    <p:extLst>
      <p:ext uri="{BB962C8B-B14F-4D97-AF65-F5344CB8AC3E}">
        <p14:creationId xmlns:p14="http://schemas.microsoft.com/office/powerpoint/2010/main" val="95593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the Targets Come From?</a:t>
            </a:r>
            <a:endParaRPr lang="en-US" dirty="0"/>
          </a:p>
        </p:txBody>
      </p:sp>
      <p:pic>
        <p:nvPicPr>
          <p:cNvPr id="4" name="Content Placeholder 3" descr="fig_expect_outcome_errs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86" r="-847"/>
          <a:stretch/>
        </p:blipFill>
        <p:spPr>
          <a:xfrm>
            <a:off x="1154515" y="1770066"/>
            <a:ext cx="7792959" cy="4989513"/>
          </a:xfrm>
        </p:spPr>
      </p:pic>
    </p:spTree>
    <p:extLst>
      <p:ext uri="{BB962C8B-B14F-4D97-AF65-F5344CB8AC3E}">
        <p14:creationId xmlns:p14="http://schemas.microsoft.com/office/powerpoint/2010/main" val="4601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Bootstrap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How do the high-level “outputs” get active?</a:t>
            </a:r>
          </a:p>
          <a:p>
            <a:pPr lvl="1"/>
            <a:r>
              <a:rPr lang="en-US" dirty="0" smtClean="0"/>
              <a:t>From a sensory modality (e.g., auditory input)</a:t>
            </a:r>
          </a:p>
          <a:p>
            <a:pPr lvl="1"/>
            <a:r>
              <a:rPr lang="en-US" dirty="0" smtClean="0"/>
              <a:t>Infinite regress: need high-level training of that!</a:t>
            </a:r>
          </a:p>
          <a:p>
            <a:pPr lvl="1"/>
            <a:r>
              <a:rPr lang="en-US" dirty="0" smtClean="0"/>
              <a:t>Solution: need to bootstrap our way up to multi-modal mutual-training systems (c.f., Becker, de Sa)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 smtClean="0"/>
              <a:t>Now we just need a way for sensory modalities to train themselves…  and </a:t>
            </a:r>
            <a:r>
              <a:rPr lang="en-US" dirty="0" err="1" smtClean="0"/>
              <a:t>Hebbian</a:t>
            </a:r>
            <a:r>
              <a:rPr lang="en-US" dirty="0" smtClean="0"/>
              <a:t> learning isn’t up to the task.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_leabra_deep5aed_multi_modal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5" r="-764"/>
          <a:stretch/>
        </p:blipFill>
        <p:spPr>
          <a:xfrm>
            <a:off x="1228728" y="657229"/>
            <a:ext cx="7501159" cy="6319321"/>
          </a:xfrm>
        </p:spPr>
      </p:pic>
    </p:spTree>
    <p:extLst>
      <p:ext uri="{BB962C8B-B14F-4D97-AF65-F5344CB8AC3E}">
        <p14:creationId xmlns:p14="http://schemas.microsoft.com/office/powerpoint/2010/main" val="28887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886325" y="1952626"/>
            <a:ext cx="4495800" cy="460923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Each layer learns by auto-encoding the layer below (c.f., restricted Boltzmann machines)</a:t>
            </a:r>
          </a:p>
          <a:p>
            <a:endParaRPr lang="en-US" sz="2400" dirty="0"/>
          </a:p>
          <a:p>
            <a:r>
              <a:rPr lang="en-US" sz="2400" dirty="0"/>
              <a:t>Plus phase target: Deep layer 5b neocortical neurons (intrinsic bursting, 10Hz alpha rhythm): drivers of thalamic relay cell (TRC) firing at next feedforward layer (Sherman &amp; </a:t>
            </a:r>
            <a:r>
              <a:rPr lang="en-US" sz="2400" dirty="0" err="1"/>
              <a:t>Guillery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Minus phase: weaker but much more numerous layer 6 -&gt; TRC</a:t>
            </a:r>
          </a:p>
        </p:txBody>
      </p:sp>
    </p:spTree>
    <p:extLst>
      <p:ext uri="{BB962C8B-B14F-4D97-AF65-F5344CB8AC3E}">
        <p14:creationId xmlns:p14="http://schemas.microsoft.com/office/powerpoint/2010/main" val="367661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6" y="2181228"/>
            <a:ext cx="4039667" cy="4343399"/>
          </a:xfrm>
        </p:spPr>
      </p:pic>
      <p:sp>
        <p:nvSpPr>
          <p:cNvPr id="5" name="TextBox 4"/>
          <p:cNvSpPr txBox="1"/>
          <p:nvPr/>
        </p:nvSpPr>
        <p:spPr>
          <a:xfrm>
            <a:off x="4962525" y="2257427"/>
            <a:ext cx="4495800" cy="1023049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3200" dirty="0"/>
              <a:t>Really is a standard auto-encoder!</a:t>
            </a:r>
          </a:p>
        </p:txBody>
      </p:sp>
    </p:spTree>
    <p:extLst>
      <p:ext uri="{BB962C8B-B14F-4D97-AF65-F5344CB8AC3E}">
        <p14:creationId xmlns:p14="http://schemas.microsoft.com/office/powerpoint/2010/main" val="33168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4658435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Automatic, internal – / + phases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deep5b bursting = amplification of error signals – each layer has own local error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Encoding is done on reduced, transformed version of prior layer -&gt; greater abstraction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dirty="0"/>
              <a:t>Full bidirectional constraint satisfaction across network contributes to minus phase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i="1" dirty="0"/>
              <a:t>and</a:t>
            </a:r>
            <a:r>
              <a:rPr lang="en-US" sz="2400" dirty="0"/>
              <a:t> plus phase: supports both local and distal learning</a:t>
            </a:r>
          </a:p>
        </p:txBody>
      </p:sp>
    </p:spTree>
    <p:extLst>
      <p:ext uri="{BB962C8B-B14F-4D97-AF65-F5344CB8AC3E}">
        <p14:creationId xmlns:p14="http://schemas.microsoft.com/office/powerpoint/2010/main" val="20322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Thalamic Auto-Encoders</a:t>
            </a:r>
            <a:br>
              <a:rPr lang="en-US" dirty="0" smtClean="0"/>
            </a:br>
            <a:r>
              <a:rPr lang="en-US" sz="3600" dirty="0"/>
              <a:t>(</a:t>
            </a:r>
            <a:r>
              <a:rPr lang="en-US" sz="3600" i="1" dirty="0"/>
              <a:t>Deep5aed</a:t>
            </a:r>
            <a:r>
              <a:rPr lang="en-US" sz="3600" dirty="0"/>
              <a:t>: Deep5b Auto Error Driven)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8" y="1800228"/>
            <a:ext cx="3619645" cy="4989513"/>
          </a:xfrm>
        </p:spPr>
      </p:pic>
      <p:sp>
        <p:nvSpPr>
          <p:cNvPr id="5" name="TextBox 4"/>
          <p:cNvSpPr txBox="1"/>
          <p:nvPr/>
        </p:nvSpPr>
        <p:spPr>
          <a:xfrm>
            <a:off x="4733925" y="1952626"/>
            <a:ext cx="4876800" cy="3914890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400" dirty="0"/>
              <a:t>Advantages:</a:t>
            </a:r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/>
              <a:t>Each layer is more strongly constrained – should improve generalization and overall robustness – e.g., object recognition operates on “2.5d sketch” of visual world, not just on pixels or </a:t>
            </a:r>
            <a:r>
              <a:rPr lang="en-US" sz="2400" b="1" dirty="0" err="1"/>
              <a:t>gabor</a:t>
            </a:r>
            <a:r>
              <a:rPr lang="en-US" sz="2400" b="1" dirty="0"/>
              <a:t> </a:t>
            </a:r>
            <a:r>
              <a:rPr lang="en-US" sz="2400" b="1" dirty="0" smtClean="0"/>
              <a:t>jets</a:t>
            </a:r>
          </a:p>
          <a:p>
            <a:pPr marL="342794" indent="-342794">
              <a:buSzPct val="100000"/>
              <a:buFontTx/>
              <a:buChar char="-"/>
            </a:pPr>
            <a:endParaRPr lang="en-US" sz="2400" b="1" dirty="0"/>
          </a:p>
          <a:p>
            <a:pPr marL="342794" indent="-342794">
              <a:buSzPct val="100000"/>
              <a:buFontTx/>
              <a:buChar char="-"/>
            </a:pPr>
            <a:r>
              <a:rPr lang="en-US" sz="2400" b="1" dirty="0" smtClean="0"/>
              <a:t>Fixes “adversarial image” problem?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7753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Constraint Satisfaction</a:t>
            </a:r>
            <a:br>
              <a:rPr lang="en-US" dirty="0" smtClean="0"/>
            </a:br>
            <a:r>
              <a:rPr lang="en-US" sz="2800" dirty="0" smtClean="0"/>
              <a:t>Word Superiority Effect: McClelland &amp; </a:t>
            </a:r>
            <a:r>
              <a:rPr lang="en-US" sz="2800" dirty="0" err="1" smtClean="0"/>
              <a:t>Rumelhart</a:t>
            </a:r>
            <a:r>
              <a:rPr lang="en-US" sz="2800" dirty="0" smtClean="0"/>
              <a:t>, 1981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770066"/>
            <a:ext cx="6438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2028828"/>
            <a:ext cx="8077200" cy="4684516"/>
          </a:xfrm>
        </p:spPr>
      </p:pic>
      <p:sp>
        <p:nvSpPr>
          <p:cNvPr id="3" name="TextBox 2"/>
          <p:cNvSpPr txBox="1"/>
          <p:nvPr/>
        </p:nvSpPr>
        <p:spPr>
          <a:xfrm>
            <a:off x="1076325" y="6829425"/>
            <a:ext cx="80772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Generalization of </a:t>
            </a:r>
            <a:r>
              <a:rPr lang="en-US" sz="2000" i="1" dirty="0" smtClean="0"/>
              <a:t>Recirculation</a:t>
            </a:r>
            <a:r>
              <a:rPr lang="en-US" sz="2000" dirty="0" smtClean="0"/>
              <a:t> (Hinton &amp; McClelland, 1988)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74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9" y="21050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42925" y="5915025"/>
            <a:ext cx="86868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Midpoint integration + symmetry = Contrastive </a:t>
            </a:r>
            <a:r>
              <a:rPr lang="en-US" sz="2400" dirty="0" err="1" smtClean="0"/>
              <a:t>Hebbian</a:t>
            </a:r>
            <a:r>
              <a:rPr lang="en-US" sz="2400" dirty="0" smtClean="0"/>
              <a:t> = DBM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65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184007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Synaptic Plasticity: XCAL Model</a:t>
            </a:r>
            <a:br>
              <a:rPr lang="en-US" dirty="0" smtClean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Threshold = Medium Term Synaptic Activity (Error-Driven)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dW</a:t>
            </a:r>
            <a:r>
              <a:rPr lang="en-US" sz="3200" dirty="0" smtClean="0"/>
              <a:t> = Outcome – Expectation =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s</a:t>
            </a:r>
            <a:r>
              <a:rPr lang="en-US" sz="3200" dirty="0" smtClean="0"/>
              <a:t> - &lt;</a:t>
            </a:r>
            <a:r>
              <a:rPr lang="en-US" sz="3200" dirty="0" err="1" smtClean="0"/>
              <a:t>xy</a:t>
            </a:r>
            <a:r>
              <a:rPr lang="en-US" sz="3200" dirty="0" smtClean="0"/>
              <a:t>&gt;</a:t>
            </a:r>
            <a:r>
              <a:rPr lang="en-US" sz="3200" baseline="-25000" dirty="0" smtClean="0"/>
              <a:t>m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17169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of Dynamic Thresholds</a:t>
            </a:r>
            <a:br>
              <a:rPr lang="en-US" dirty="0" smtClean="0"/>
            </a:br>
            <a:r>
              <a:rPr lang="en-US" sz="2800" dirty="0" smtClean="0"/>
              <a:t>(Lim, McKee, </a:t>
            </a:r>
            <a:r>
              <a:rPr lang="en-US" sz="2800" dirty="0" err="1" smtClean="0"/>
              <a:t>Woloszyn</a:t>
            </a:r>
            <a:r>
              <a:rPr lang="en-US" sz="2800" dirty="0" smtClean="0"/>
              <a:t> et al., 2015)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 = passive viewing</a:t>
            </a:r>
          </a:p>
          <a:p>
            <a:r>
              <a:rPr lang="en-US" sz="2400" dirty="0" smtClean="0"/>
              <a:t>e = active task</a:t>
            </a:r>
          </a:p>
          <a:p>
            <a:endParaRPr lang="en-US" sz="2400" dirty="0"/>
          </a:p>
          <a:p>
            <a:r>
              <a:rPr lang="en-US" sz="2400" dirty="0" smtClean="0"/>
              <a:t>Threshold changes dynamically on a rapid time scale, as a function of short-term activity level!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6040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Application: Learning Early Visual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920" y="1800228"/>
            <a:ext cx="3650391" cy="498951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8728" y="1800228"/>
            <a:ext cx="3409181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0326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Parallel Networks: </a:t>
            </a:r>
            <a:br>
              <a:rPr lang="en-US" dirty="0" smtClean="0"/>
            </a:br>
            <a:r>
              <a:rPr lang="en-US" dirty="0" smtClean="0"/>
              <a:t>Thalamus &amp; Cortex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13"/>
          <a:stretch/>
        </p:blipFill>
        <p:spPr>
          <a:xfrm>
            <a:off x="2066925" y="1724025"/>
            <a:ext cx="6278022" cy="54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Loop Biology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372225"/>
            <a:ext cx="960120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Deep Layers drive thalamus, have strong top-down feedback effects.</a:t>
            </a:r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14860</TotalTime>
  <Words>1688</Words>
  <Application>Microsoft Macintosh PowerPoint</Application>
  <PresentationFormat>Custom</PresentationFormat>
  <Paragraphs>226</Paragraphs>
  <Slides>56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 Unicode MS</vt:lpstr>
      <vt:lpstr>MS Gothic</vt:lpstr>
      <vt:lpstr>Symbol</vt:lpstr>
      <vt:lpstr>Tahoma</vt:lpstr>
      <vt:lpstr>Times New Roman</vt:lpstr>
      <vt:lpstr>Wingdings</vt:lpstr>
      <vt:lpstr>Arial</vt:lpstr>
      <vt:lpstr>ror_std_emerbrain</vt:lpstr>
      <vt:lpstr>The Emergence of Symbolic Cognition from Sensory-Motor Dynamics</vt:lpstr>
      <vt:lpstr>Cognitively: What is Vision For?</vt:lpstr>
      <vt:lpstr>Recurrent Processing -&gt; Consciousness (Lamme, 2006)</vt:lpstr>
      <vt:lpstr>Attention and Consciousness</vt:lpstr>
      <vt:lpstr>Bidirectional Constraint Satisfaction Word Superiority Effect: McClelland &amp; Rumelhart, 1981</vt:lpstr>
      <vt:lpstr>Superficial Attractor / Constraint Satisfaction Network</vt:lpstr>
      <vt:lpstr>Leabra Biologically-based   Cognitive Architecture</vt:lpstr>
      <vt:lpstr>Two Parallel Networks:  Thalamus &amp; Cortex</vt:lpstr>
      <vt:lpstr>Thalamocortical Loop Biology (Sherman &amp; Guillery, 2006)</vt:lpstr>
      <vt:lpstr>Thalamocortical Mysteries</vt:lpstr>
      <vt:lpstr>Two Functions of Deep/Thal Circuit</vt:lpstr>
      <vt:lpstr>Deep Dominates Feedback</vt:lpstr>
      <vt:lpstr>Deep Attentional Dynamics (Reynolds &amp; Heeger, 2009; Grossberg, 1999)</vt:lpstr>
      <vt:lpstr>DeepLeabra Attentional Dynamics</vt:lpstr>
      <vt:lpstr>Attentional Dynamics Results</vt:lpstr>
      <vt:lpstr>DeepLeabra Predictive Learning</vt:lpstr>
      <vt:lpstr>DeepLeabra</vt:lpstr>
      <vt:lpstr>Deep Alpha: Key Biological Data</vt:lpstr>
      <vt:lpstr>Thalamocortical Mysteries</vt:lpstr>
      <vt:lpstr>Development of Cortex via Predictive Learning</vt:lpstr>
      <vt:lpstr>Effect of Top-down “What” reps</vt:lpstr>
      <vt:lpstr>Key Results</vt:lpstr>
      <vt:lpstr>Other Results</vt:lpstr>
      <vt:lpstr>3D Virtual Reality Learning</vt:lpstr>
      <vt:lpstr>Very Preliminary Results..</vt:lpstr>
      <vt:lpstr>Predictive Auto-Encoding Supports Figure-Ground Segregation</vt:lpstr>
      <vt:lpstr>Full Brain Interactions: OFC, FEF..</vt:lpstr>
      <vt:lpstr>Problems with Recurrent Connectivity</vt:lpstr>
      <vt:lpstr>Summary: Two Networks in One</vt:lpstr>
      <vt:lpstr>Big Picture</vt:lpstr>
      <vt:lpstr>Thanks To</vt:lpstr>
      <vt:lpstr>Extras</vt:lpstr>
      <vt:lpstr>Learning Causal Structure</vt:lpstr>
      <vt:lpstr>TI Model</vt:lpstr>
      <vt:lpstr>The Blicket Detector</vt:lpstr>
      <vt:lpstr>Model Results</vt:lpstr>
      <vt:lpstr>Structure in Random Sequences (Sun et al, 2015, PNAS)</vt:lpstr>
      <vt:lpstr>Emergent Structured Bindings</vt:lpstr>
      <vt:lpstr>Bidirectional Object Recognition (e.g., O’Reilly et al., 2013)</vt:lpstr>
      <vt:lpstr>Benefit of Bidirectionality: Robust to Partial Occlusion</vt:lpstr>
      <vt:lpstr>Human Data (Wyatte et al, 2012)</vt:lpstr>
      <vt:lpstr>But…</vt:lpstr>
      <vt:lpstr>Where do the Targets Come From?</vt:lpstr>
      <vt:lpstr>The Bootstrap Solution</vt:lpstr>
      <vt:lpstr>PowerPoint Presentation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Nested Thalamic Auto-Encoders (Deep5aed: Deep5b Auto Error Driven)</vt:lpstr>
      <vt:lpstr>Bidirectional Connections Carry Error Gradients (GeneRec; O’Reilly, 1996)</vt:lpstr>
      <vt:lpstr>Bidirectional Connections Carry Error Gradients (GeneRec; O’Reilly, 1996)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Test Application: Learning Early Visual Structure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148</cp:revision>
  <dcterms:created xsi:type="dcterms:W3CDTF">2009-03-18T06:10:11Z</dcterms:created>
  <dcterms:modified xsi:type="dcterms:W3CDTF">2017-06-16T12:28:36Z</dcterms:modified>
</cp:coreProperties>
</file>